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6" r:id="rId2"/>
  </p:sldIdLst>
  <p:sldSz cx="12192000" cy="6858000"/>
  <p:notesSz cx="6797675" cy="992505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Calibri Light" panose="020F0302020204030204" pitchFamily="34" charset="0"/>
      <p:regular r:id="rId7"/>
      <p:italic r:id="rId8"/>
    </p:embeddedFont>
    <p:embeddedFont>
      <p:font typeface="TH Sarabun New" panose="020B0500040200020003" pitchFamily="34" charset="-34"/>
      <p:regular r:id="rId9"/>
      <p:bold r:id="rId10"/>
      <p:italic r:id="rId11"/>
      <p:boldItalic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F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90" d="100"/>
          <a:sy n="90" d="100"/>
        </p:scale>
        <p:origin x="1392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presProps" Target="presProp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font" Target="fonts/font9.fntdata"/><Relationship Id="rId5" Type="http://schemas.openxmlformats.org/officeDocument/2006/relationships/font" Target="fonts/font3.fntdata"/><Relationship Id="rId15" Type="http://schemas.openxmlformats.org/officeDocument/2006/relationships/theme" Target="theme/theme1.xml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F12106-EB7B-419F-9775-998EB9C544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C1404D-5CD5-46D6-88A1-8BDF205D3D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F6B140-393F-4AF1-AFDE-6BE2D74DD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997B4-8B71-4B1E-BBEA-DC731AD510A5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AD4FB-7883-4435-B024-2CF963E32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06EA2F-AF00-46BF-ABF9-0F6A4B7AC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E1F27-7784-4B38-AA70-50020D6CD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232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95FBB-5337-46C6-86B0-96DA2C377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7CB3FD-0E0E-4669-9CDC-39CC933C34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2E43E5-FDDC-44E2-8CD4-33F216E8D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997B4-8B71-4B1E-BBEA-DC731AD510A5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DC6B42-5D7C-4935-B5E2-BF6D2691A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45D526-736F-44F7-B6AE-AC2C0FE1D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E1F27-7784-4B38-AA70-50020D6CD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224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D250B9D-8540-4CAC-BC5A-0165FA4C03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3652A8-4039-4C09-B77E-5D612B684F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FE56D4-7040-47D9-867C-F4EB58BD3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997B4-8B71-4B1E-BBEA-DC731AD510A5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1ED237-A6AB-4569-B79B-3D691D1FD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18EDFB-2EC7-4CEE-9C92-2C84BC313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E1F27-7784-4B38-AA70-50020D6CD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431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A93C8-67EF-47FD-8BED-1AA06443E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621C75-ED12-4291-9646-E4024D2A38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5170DA-498C-446F-A1E7-06A89DB4F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997B4-8B71-4B1E-BBEA-DC731AD510A5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7CC158-6451-4D46-AA39-88F619614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70C408-2D01-4280-9775-83B6A1167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E1F27-7784-4B38-AA70-50020D6CD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917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022E3-54F3-479F-BB23-E02292CE8E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F23D55-D5C9-4188-BE3B-408189D21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E8921-6CE5-4A44-A613-32BB4A636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997B4-8B71-4B1E-BBEA-DC731AD510A5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857BF9-6903-4BCC-B84B-B2B9E0CED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BF774F-8050-4716-BEAC-42E9133A8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E1F27-7784-4B38-AA70-50020D6CD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530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F95068-97B3-4751-BDBB-69366FFAA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86CB9B-9E87-455F-B925-51F65CD5EA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CC5FAD-E6CE-4D54-AAF2-F3F7535E05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F0AEA4-7F6B-4535-9E57-AD0F68167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997B4-8B71-4B1E-BBEA-DC731AD510A5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9F5DA5-9CA5-4F7A-9024-85996C117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D01A42-A4DD-475F-9928-07C15ECFC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E1F27-7784-4B38-AA70-50020D6CD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463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A2F05-E8C7-42B3-A799-29D242659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3102EB-3C31-4732-B66C-3CA6B0DA7E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7D0111-0AA3-4FC7-8E65-7A55210587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3208F3-931A-4C3C-A616-B7FAA8172C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81F23E-8C53-4F43-9587-9017AEE3CF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FD8FEF2-B621-4D63-8654-62F7F6FCD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997B4-8B71-4B1E-BBEA-DC731AD510A5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7B47585-F896-49B1-9530-EFF5AA3C5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05ED84E-44B3-4292-B011-1F04CF8D7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E1F27-7784-4B38-AA70-50020D6CD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65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DBE06-9374-4C31-B4B8-B75BDD99E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56E295-12D5-44A8-976E-4C03694F7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997B4-8B71-4B1E-BBEA-DC731AD510A5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7A26D2-BE30-4385-AE93-18287B713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CE5C5-709E-4FF5-A9B1-315330D42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E1F27-7784-4B38-AA70-50020D6CD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825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A6FF85-4182-48B2-A72A-B5889A7B2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997B4-8B71-4B1E-BBEA-DC731AD510A5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CFC330-9AC0-41A3-A31A-748F328AD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7A36A0-B036-4CC7-9E56-88DED84D2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E1F27-7784-4B38-AA70-50020D6CD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355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92DFB-D94F-42DF-824C-039100A96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25619A-4914-483E-8D63-568534DE04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57D25E-D251-4167-A225-624E4F804B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2E57E1-E3C8-4426-8673-1E6DF0514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997B4-8B71-4B1E-BBEA-DC731AD510A5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795483-4CA8-478B-B7CF-F0CE6F47E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05815F-C2A5-4F6C-8917-F9B09EC55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E1F27-7784-4B38-AA70-50020D6CD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087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95F47-95E2-47F3-BD08-CADEB2EAD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7DAEB08-321A-4948-81AE-727DDDB6AC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A2DECB-DA01-4FA0-812A-CCFE017C6E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86696D-94DA-4577-A710-E2C4789E7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997B4-8B71-4B1E-BBEA-DC731AD510A5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AE459D-17FC-4E57-90D6-D0A058371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DDEC20-D18F-4D97-AE06-7389FFC6D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E1F27-7784-4B38-AA70-50020D6CD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810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69857D-0149-4BD8-95FF-00DC3EE0F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5FC066-91FB-49CE-A481-AF29E7B40F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302349-0B46-4E54-8C43-3DC4F53791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F997B4-8B71-4B1E-BBEA-DC731AD510A5}" type="datetimeFigureOut">
              <a:rPr lang="en-US" smtClean="0"/>
              <a:t>8/28/2024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36A294-EC60-4340-9991-6F1FAC04A1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AE1370-ABAC-4A05-AEF0-EDEFA3EA0A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4E1F27-7784-4B38-AA70-50020D6CD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296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8DF27846-BC35-447B-A38C-3AD5E26D7F1E}"/>
              </a:ext>
            </a:extLst>
          </p:cNvPr>
          <p:cNvSpPr/>
          <p:nvPr/>
        </p:nvSpPr>
        <p:spPr>
          <a:xfrm>
            <a:off x="-12317" y="6373764"/>
            <a:ext cx="60465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H Sarabun New" panose="020B0500040200020003" pitchFamily="34" charset="-34"/>
                <a:cs typeface="TH Sarabun New" panose="020B0500040200020003" pitchFamily="34" charset="-34"/>
              </a:rPr>
              <a:t>25</a:t>
            </a:r>
            <a:r>
              <a:rPr kumimoji="0" lang="en-US" sz="2400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H Sarabun New" panose="020B0500040200020003" pitchFamily="34" charset="-34"/>
                <a:cs typeface="TH Sarabun New" panose="020B0500040200020003" pitchFamily="34" charset="-34"/>
              </a:rPr>
              <a:t>xx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5072E5F9-5448-424C-BC8D-BB48ABF6BEC9}"/>
              </a:ext>
            </a:extLst>
          </p:cNvPr>
          <p:cNvSpPr/>
          <p:nvPr/>
        </p:nvSpPr>
        <p:spPr>
          <a:xfrm>
            <a:off x="4975096" y="6373764"/>
            <a:ext cx="60465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H Sarabun New" panose="020B0500040200020003" pitchFamily="34" charset="-34"/>
                <a:cs typeface="TH Sarabun New" panose="020B0500040200020003" pitchFamily="34" charset="-34"/>
              </a:rPr>
              <a:t>25</a:t>
            </a:r>
            <a:r>
              <a:rPr kumimoji="0" lang="en-US" sz="2400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H Sarabun New" panose="020B0500040200020003" pitchFamily="34" charset="-34"/>
                <a:cs typeface="TH Sarabun New" panose="020B0500040200020003" pitchFamily="34" charset="-34"/>
              </a:rPr>
              <a:t>xx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A11E2D0B-1B99-4BE7-A6EC-D21AEB474C98}"/>
              </a:ext>
            </a:extLst>
          </p:cNvPr>
          <p:cNvSpPr/>
          <p:nvPr/>
        </p:nvSpPr>
        <p:spPr>
          <a:xfrm>
            <a:off x="5985393" y="6373764"/>
            <a:ext cx="60465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H Sarabun New" panose="020B0500040200020003" pitchFamily="34" charset="-34"/>
                <a:cs typeface="TH Sarabun New" panose="020B0500040200020003" pitchFamily="34" charset="-34"/>
              </a:rPr>
              <a:t>25</a:t>
            </a:r>
            <a:r>
              <a:rPr kumimoji="0" lang="en-US" sz="2400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H Sarabun New" panose="020B0500040200020003" pitchFamily="34" charset="-34"/>
                <a:cs typeface="TH Sarabun New" panose="020B0500040200020003" pitchFamily="34" charset="-34"/>
              </a:rPr>
              <a:t>xx</a:t>
            </a: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8A5028D3-9A2E-4E95-B7CF-A2D53E0761DD}"/>
              </a:ext>
            </a:extLst>
          </p:cNvPr>
          <p:cNvSpPr/>
          <p:nvPr/>
        </p:nvSpPr>
        <p:spPr>
          <a:xfrm>
            <a:off x="8039082" y="6373764"/>
            <a:ext cx="60465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H Sarabun New" panose="020B0500040200020003" pitchFamily="34" charset="-34"/>
                <a:cs typeface="TH Sarabun New" panose="020B0500040200020003" pitchFamily="34" charset="-34"/>
              </a:rPr>
              <a:t>25</a:t>
            </a:r>
            <a:r>
              <a:rPr kumimoji="0" lang="en-US" sz="2400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H Sarabun New" panose="020B0500040200020003" pitchFamily="34" charset="-34"/>
                <a:cs typeface="TH Sarabun New" panose="020B0500040200020003" pitchFamily="34" charset="-34"/>
              </a:rPr>
              <a:t>xx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56A03A92-F0FE-4ECF-B6D7-E32D6163F0F1}"/>
              </a:ext>
            </a:extLst>
          </p:cNvPr>
          <p:cNvSpPr/>
          <p:nvPr/>
        </p:nvSpPr>
        <p:spPr>
          <a:xfrm>
            <a:off x="10488577" y="6373764"/>
            <a:ext cx="60465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H Sarabun New" panose="020B0500040200020003" pitchFamily="34" charset="-34"/>
                <a:cs typeface="TH Sarabun New" panose="020B0500040200020003" pitchFamily="34" charset="-34"/>
              </a:rPr>
              <a:t>25</a:t>
            </a:r>
            <a:r>
              <a:rPr kumimoji="0" lang="en-US" sz="2400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H Sarabun New" panose="020B0500040200020003" pitchFamily="34" charset="-34"/>
                <a:cs typeface="TH Sarabun New" panose="020B0500040200020003" pitchFamily="34" charset="-34"/>
              </a:rPr>
              <a:t>xx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0C84685D-8B8A-43AA-B3B0-32327318FE9D}"/>
              </a:ext>
            </a:extLst>
          </p:cNvPr>
          <p:cNvSpPr/>
          <p:nvPr/>
        </p:nvSpPr>
        <p:spPr>
          <a:xfrm>
            <a:off x="129836" y="140652"/>
            <a:ext cx="88357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0" i="0" u="none" strike="noStrike" kern="120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H Sarabun New" panose="020B0500040200020003" pitchFamily="34" charset="-34"/>
                <a:cs typeface="TH Sarabun New" panose="020B0500040200020003" pitchFamily="34" charset="-34"/>
              </a:rPr>
              <a:t>โครงการ</a:t>
            </a:r>
            <a:endParaRPr kumimoji="0" lang="en-US" sz="2400" b="0" i="0" u="none" strike="noStrike" kern="1200" cap="none" spc="0" normalizeH="0" baseline="0" noProof="0" dirty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EBCCBEC-5C35-479B-9264-454C6502B7B0}"/>
              </a:ext>
            </a:extLst>
          </p:cNvPr>
          <p:cNvSpPr/>
          <p:nvPr/>
        </p:nvSpPr>
        <p:spPr>
          <a:xfrm>
            <a:off x="1034123" y="232985"/>
            <a:ext cx="4011034" cy="369332"/>
          </a:xfrm>
          <a:prstGeom prst="rect">
            <a:avLst/>
          </a:prstGeom>
          <a:noFill/>
          <a:ln w="19050">
            <a:solidFill>
              <a:schemeClr val="accent1">
                <a:lumMod val="50000"/>
              </a:schemeClr>
            </a:solidFill>
            <a:prstDash val="dash"/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ชื่อโครงการวิจัย...............................................................................</a:t>
            </a:r>
            <a:endParaRPr lang="en-US" dirty="0">
              <a:solidFill>
                <a:srgbClr val="C0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C033AE7-B873-4638-A408-595323099B18}"/>
              </a:ext>
            </a:extLst>
          </p:cNvPr>
          <p:cNvSpPr/>
          <p:nvPr/>
        </p:nvSpPr>
        <p:spPr>
          <a:xfrm>
            <a:off x="127786" y="2010985"/>
            <a:ext cx="2268954" cy="14773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rgbClr val="002060"/>
            </a:solidFill>
            <a:prstDash val="sysDash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Input </a:t>
            </a:r>
            <a:r>
              <a:rPr lang="th-TH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หรือปัจจัยนำเข้า </a:t>
            </a:r>
            <a:r>
              <a:rPr lang="en-US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ปัจจัยนำเข้าซึ่งเป็นปัจจัยที่ขับเคลื่อนให้งานวิจัยดำเนินการสำเร็จและสร้างผลประทบต่อสังคม ส่วนใหญ่ประกอบด้วย</a:t>
            </a:r>
            <a:endParaRPr lang="en-US" dirty="0">
              <a:solidFill>
                <a:srgbClr val="C0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B140222-82D7-484E-994E-75943220BA59}"/>
              </a:ext>
            </a:extLst>
          </p:cNvPr>
          <p:cNvSpPr/>
          <p:nvPr/>
        </p:nvSpPr>
        <p:spPr>
          <a:xfrm>
            <a:off x="138545" y="3823585"/>
            <a:ext cx="2258195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  <a:prstDash val="dash"/>
          </a:ln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1. </a:t>
            </a:r>
            <a:r>
              <a:rPr lang="th-TH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งบประมาณการวิจัย</a:t>
            </a:r>
            <a:endParaRPr lang="en-US" dirty="0">
              <a:solidFill>
                <a:srgbClr val="C0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118524-174A-47FD-AA81-49A4EDA4F200}"/>
              </a:ext>
            </a:extLst>
          </p:cNvPr>
          <p:cNvSpPr/>
          <p:nvPr/>
        </p:nvSpPr>
        <p:spPr>
          <a:xfrm>
            <a:off x="127782" y="4289419"/>
            <a:ext cx="2258195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  <a:prstDash val="dash"/>
          </a:ln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2. </a:t>
            </a:r>
            <a:r>
              <a:rPr lang="th-TH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บุคลากร </a:t>
            </a:r>
            <a:r>
              <a:rPr lang="en-US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นักวิจัย</a:t>
            </a:r>
            <a:endParaRPr lang="en-US" dirty="0">
              <a:solidFill>
                <a:srgbClr val="C0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BE68C4C-5440-481F-B498-EC7DA4625760}"/>
              </a:ext>
            </a:extLst>
          </p:cNvPr>
          <p:cNvSpPr/>
          <p:nvPr/>
        </p:nvSpPr>
        <p:spPr>
          <a:xfrm>
            <a:off x="127783" y="4740053"/>
            <a:ext cx="2258195" cy="12003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  <a:prstDash val="dash"/>
          </a:ln>
        </p:spPr>
        <p:txBody>
          <a:bodyPr wrap="square" lIns="91440" tIns="45720" rIns="91440" bIns="45720">
            <a:spAutoFit/>
          </a:bodyPr>
          <a:lstStyle/>
          <a:p>
            <a:pPr lvl="0" algn="ctr">
              <a:defRPr/>
            </a:pPr>
            <a:r>
              <a:rPr lang="en-US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3. </a:t>
            </a:r>
            <a:r>
              <a:rPr lang="th-TH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องค์ความรู้เดิม หรือผลการศึกษา (</a:t>
            </a:r>
            <a:r>
              <a:rPr lang="en-US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Output) </a:t>
            </a:r>
            <a:r>
              <a:rPr lang="th-TH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จากโครงการวิจัยก่อนหน้านี้ ที่ใช้ต่อยอดในการวิจัย (หากมี)</a:t>
            </a:r>
            <a:endParaRPr lang="en-US" dirty="0">
              <a:solidFill>
                <a:srgbClr val="C0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F6F2AC8-570E-4712-A096-D921D50609AA}"/>
              </a:ext>
            </a:extLst>
          </p:cNvPr>
          <p:cNvSpPr/>
          <p:nvPr/>
        </p:nvSpPr>
        <p:spPr>
          <a:xfrm>
            <a:off x="2810949" y="2334151"/>
            <a:ext cx="2268954" cy="230832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rgbClr val="002060"/>
            </a:solidFill>
            <a:prstDash val="sysDash"/>
          </a:ln>
        </p:spPr>
        <p:txBody>
          <a:bodyPr wrap="square" lIns="91440" tIns="45720" rIns="91440" bIns="45720">
            <a:spAutoFit/>
          </a:bodyPr>
          <a:lstStyle/>
          <a:p>
            <a:pPr lvl="0" algn="ctr">
              <a:defRPr/>
            </a:pPr>
            <a:r>
              <a:rPr lang="en-US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Output </a:t>
            </a:r>
            <a:r>
              <a:rPr lang="th-TH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หรือ ผลผลิต </a:t>
            </a:r>
            <a:r>
              <a:rPr lang="en-US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ผลที่เกิดขึ้นสิ่งแรกและชัดเจนที่สุดจากโครงการวิจัย โดยตอบวัตถุประสงค์การศึกษาที่ตั้งไว้ เช่น สายพันธุ์พืชชนิดใหม่ ตำรับยา</a:t>
            </a:r>
            <a:r>
              <a:rPr lang="en-US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/</a:t>
            </a:r>
            <a:r>
              <a:rPr lang="th-TH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อาหาร นวัตกรรม</a:t>
            </a:r>
            <a:r>
              <a:rPr lang="en-US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/</a:t>
            </a:r>
            <a:r>
              <a:rPr lang="th-TH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เทคโนโลยี แนวทาง</a:t>
            </a:r>
            <a:r>
              <a:rPr lang="en-US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/</a:t>
            </a:r>
            <a:r>
              <a:rPr lang="th-TH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นโยบายเพื่อการจัดการ </a:t>
            </a:r>
            <a:r>
              <a:rPr lang="en-US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Capacity building</a:t>
            </a:r>
            <a:r>
              <a:rPr lang="th-TH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และ</a:t>
            </a:r>
            <a:r>
              <a:rPr lang="en-US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Copyrights</a:t>
            </a:r>
            <a:r>
              <a:rPr lang="th-TH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เป็นต้น </a:t>
            </a:r>
            <a:endParaRPr lang="en-US" dirty="0">
              <a:solidFill>
                <a:srgbClr val="C0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9E52C75-78DE-485E-A1E7-E33155062A3B}"/>
              </a:ext>
            </a:extLst>
          </p:cNvPr>
          <p:cNvSpPr/>
          <p:nvPr/>
        </p:nvSpPr>
        <p:spPr>
          <a:xfrm>
            <a:off x="5349399" y="22571"/>
            <a:ext cx="4031420" cy="738664"/>
          </a:xfrm>
          <a:prstGeom prst="rect">
            <a:avLst/>
          </a:prstGeom>
          <a:noFill/>
          <a:ln w="12700">
            <a:solidFill>
              <a:srgbClr val="002060"/>
            </a:solidFill>
            <a:prstDash val="dash"/>
          </a:ln>
        </p:spPr>
        <p:txBody>
          <a:bodyPr wrap="square" lIns="91440" tIns="45720" rIns="91440" bIns="4572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Outcome </a:t>
            </a:r>
            <a:r>
              <a:rPr lang="th-TH" sz="14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หรือ ผลลัพธ์ </a:t>
            </a:r>
            <a:r>
              <a:rPr lang="en-US" sz="14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14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ผลลัพธ์ คือ ผลจากการนำผลผลิตจากงานวิจัยไปใช้ประโยชน์โดยกลุ่มเป้าหมาย</a:t>
            </a:r>
            <a:r>
              <a:rPr lang="en-US" sz="14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14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(</a:t>
            </a:r>
            <a:r>
              <a:rPr lang="en-US" sz="14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User</a:t>
            </a:r>
            <a:r>
              <a:rPr lang="th-TH" sz="14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) ทำให้มีการเปลี่ยนแปลง</a:t>
            </a:r>
            <a:r>
              <a:rPr lang="en-US" sz="14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14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(</a:t>
            </a:r>
            <a:r>
              <a:rPr lang="en-US" sz="14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Change</a:t>
            </a:r>
            <a:r>
              <a:rPr lang="th-TH" sz="14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)</a:t>
            </a:r>
            <a:r>
              <a:rPr lang="en-US" sz="14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14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พฤติกรรม การยอมรับด้านความรู้ ทัศนคติ และทักษะ</a:t>
            </a:r>
            <a:endParaRPr lang="en-US" sz="1400" dirty="0">
              <a:solidFill>
                <a:srgbClr val="C0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33878FD-1305-47C1-84D1-D3CA8C77D89E}"/>
              </a:ext>
            </a:extLst>
          </p:cNvPr>
          <p:cNvSpPr/>
          <p:nvPr/>
        </p:nvSpPr>
        <p:spPr>
          <a:xfrm>
            <a:off x="5383276" y="2010712"/>
            <a:ext cx="1802615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rgbClr val="002060"/>
            </a:solidFill>
            <a:prstDash val="sysDash"/>
          </a:ln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User </a:t>
            </a:r>
            <a:r>
              <a:rPr lang="th-TH" sz="14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หรือ ผู้ใช้ประโยชน์จากผลผลิตของงานวิจัย งานวิจัยที่เกิดผลลัพธ์ ที่สำคัญต้องมีผู้ใช้ประโยชน์ </a:t>
            </a:r>
            <a:r>
              <a:rPr lang="en-US" sz="14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(User) </a:t>
            </a:r>
            <a:r>
              <a:rPr lang="th-TH" sz="14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มีการยอมรับ (</a:t>
            </a:r>
            <a:r>
              <a:rPr lang="en-US" sz="14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Adoption</a:t>
            </a:r>
            <a:r>
              <a:rPr lang="th-TH" sz="14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)</a:t>
            </a:r>
            <a:r>
              <a:rPr lang="en-US" sz="14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14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หรือการนำไปใช้ในหลายระดับ เช่น</a:t>
            </a:r>
            <a:endParaRPr lang="en-US" sz="1400" dirty="0">
              <a:solidFill>
                <a:srgbClr val="C0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AE55868-6239-4AB8-9CC0-AE6CD3747AB4}"/>
              </a:ext>
            </a:extLst>
          </p:cNvPr>
          <p:cNvSpPr/>
          <p:nvPr/>
        </p:nvSpPr>
        <p:spPr>
          <a:xfrm>
            <a:off x="5393901" y="3611143"/>
            <a:ext cx="1802615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  <a:prstDash val="dash"/>
          </a:ln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1</a:t>
            </a:r>
            <a:r>
              <a:rPr lang="en-US" sz="1400" baseline="300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st</a:t>
            </a:r>
            <a:r>
              <a:rPr lang="en-US" sz="14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User </a:t>
            </a:r>
            <a:r>
              <a:rPr lang="th-TH" sz="14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หรือ</a:t>
            </a:r>
            <a:r>
              <a:rPr lang="en-US" sz="14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14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ผู้ใช้คนแรก </a:t>
            </a:r>
            <a:endParaRPr lang="en-US" sz="1400" dirty="0">
              <a:solidFill>
                <a:srgbClr val="C0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07774CF-2F86-4A65-84C8-5C5F4F4FA9B1}"/>
              </a:ext>
            </a:extLst>
          </p:cNvPr>
          <p:cNvSpPr/>
          <p:nvPr/>
        </p:nvSpPr>
        <p:spPr>
          <a:xfrm>
            <a:off x="5383269" y="4003294"/>
            <a:ext cx="1802615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  <a:prstDash val="dash"/>
          </a:ln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2nd User </a:t>
            </a:r>
            <a:r>
              <a:rPr lang="th-TH" sz="14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หรือ</a:t>
            </a:r>
            <a:r>
              <a:rPr lang="en-US" sz="14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14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ผู้ใช้คนถัดไป</a:t>
            </a:r>
            <a:endParaRPr lang="en-US" sz="1400" dirty="0">
              <a:solidFill>
                <a:srgbClr val="C0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82C29CF-5580-4459-95CB-9CB96E647F3B}"/>
              </a:ext>
            </a:extLst>
          </p:cNvPr>
          <p:cNvSpPr/>
          <p:nvPr/>
        </p:nvSpPr>
        <p:spPr>
          <a:xfrm>
            <a:off x="5383269" y="4395445"/>
            <a:ext cx="1802615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  <a:prstDash val="dash"/>
          </a:ln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Final User </a:t>
            </a:r>
            <a:r>
              <a:rPr lang="th-TH" sz="14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หรือ ผู้ใช้คนสุดท้าย</a:t>
            </a:r>
            <a:endParaRPr lang="en-US" sz="1400" dirty="0">
              <a:solidFill>
                <a:srgbClr val="C0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BD39000-EAA5-41D7-8C20-86E194C62831}"/>
              </a:ext>
            </a:extLst>
          </p:cNvPr>
          <p:cNvSpPr/>
          <p:nvPr/>
        </p:nvSpPr>
        <p:spPr>
          <a:xfrm>
            <a:off x="5383269" y="4798559"/>
            <a:ext cx="1802615" cy="116955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  <a:prstDash val="dash"/>
          </a:ln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*</a:t>
            </a:r>
            <a:r>
              <a:rPr lang="th-TH" sz="14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หมายเหตุ </a:t>
            </a:r>
            <a:r>
              <a:rPr lang="en-US" sz="14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14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ผู้ใช้ประโยชน์อาจมีแค่กลุ่มเดียวหรือมากกว่า </a:t>
            </a:r>
            <a:r>
              <a:rPr lang="en-US" sz="14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3 </a:t>
            </a:r>
            <a:r>
              <a:rPr lang="th-TH" sz="14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กลุ่มก็ได้ ซึ่งขึ้นอยู่กับงานวิจัยสามารถสร้างความยอมรับให้แก่ </a:t>
            </a:r>
            <a:r>
              <a:rPr lang="en-US" sz="14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User </a:t>
            </a:r>
            <a:r>
              <a:rPr lang="th-TH" sz="14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ได้กี่กลุ่ม</a:t>
            </a:r>
            <a:endParaRPr lang="en-US" sz="1400" dirty="0">
              <a:solidFill>
                <a:srgbClr val="C0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F9088BA-BFD8-497C-9255-74076FCF8270}"/>
              </a:ext>
            </a:extLst>
          </p:cNvPr>
          <p:cNvSpPr/>
          <p:nvPr/>
        </p:nvSpPr>
        <p:spPr>
          <a:xfrm>
            <a:off x="7381674" y="3373964"/>
            <a:ext cx="1907406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rgbClr val="002060"/>
            </a:solidFill>
            <a:prstDash val="dash"/>
          </a:ln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4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เมื่อผู้ใช้ประโยชน์จากงานวิจัยนำงานวิจัยไปใช้ประโยชน์อย่างกว้างขวางในเชิงพาณิชย์ สามารถสร้างรายได้สุทธิเพิ่มขึ้นจนทำให้เกิดการเปลี่ยนแปลงในระดับรายได้สุทธิ และคุณภาพชีวิตที่ดีขึ้น</a:t>
            </a:r>
            <a:endParaRPr lang="en-US" sz="1400" dirty="0">
              <a:solidFill>
                <a:srgbClr val="C0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747542D-7D80-40D0-B01D-E97368B9C0FC}"/>
              </a:ext>
            </a:extLst>
          </p:cNvPr>
          <p:cNvSpPr/>
          <p:nvPr/>
        </p:nvSpPr>
        <p:spPr>
          <a:xfrm>
            <a:off x="9507425" y="2112892"/>
            <a:ext cx="2556789" cy="329320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rgbClr val="002060"/>
            </a:solidFill>
            <a:prstDash val="dash"/>
          </a:ln>
        </p:spPr>
        <p:txBody>
          <a:bodyPr wrap="square" lIns="91440" tIns="45720" rIns="91440" bIns="4572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6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ผลกระทบ (</a:t>
            </a:r>
            <a:r>
              <a:rPr lang="en-US" sz="16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Impact) </a:t>
            </a:r>
            <a:r>
              <a:rPr lang="th-TH" sz="16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คือ การเปลี่ยนแปลงจากผลลัพธ์ในวงกว้าง</a:t>
            </a:r>
          </a:p>
          <a:p>
            <a:pPr>
              <a:defRPr/>
            </a:pPr>
            <a:r>
              <a:rPr lang="th-TH" sz="16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โดยทั่วไปสามารถกำหนดผลกระทบออกเป็น </a:t>
            </a:r>
            <a:r>
              <a:rPr lang="en-US" sz="16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3 </a:t>
            </a:r>
            <a:r>
              <a:rPr lang="th-TH" sz="16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ประเภทได้แก่ </a:t>
            </a:r>
          </a:p>
          <a:p>
            <a:pPr marL="342900" indent="-342900">
              <a:buAutoNum type="arabicParenBoth"/>
              <a:defRPr/>
            </a:pPr>
            <a:r>
              <a:rPr lang="th-TH" sz="16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ผลกระทบทางเศรษฐกิจ </a:t>
            </a:r>
          </a:p>
          <a:p>
            <a:pPr marL="342900" indent="-342900">
              <a:buAutoNum type="arabicParenBoth"/>
              <a:defRPr/>
            </a:pPr>
            <a:r>
              <a:rPr lang="th-TH" sz="16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ผลกระทบทางสังคม และ</a:t>
            </a:r>
          </a:p>
          <a:p>
            <a:pPr marL="342900" indent="-342900">
              <a:buAutoNum type="arabicParenBoth"/>
              <a:defRPr/>
            </a:pPr>
            <a:r>
              <a:rPr lang="th-TH" sz="16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ผลกระทบทางสิ่งแวดล้อม </a:t>
            </a:r>
          </a:p>
          <a:p>
            <a:pPr>
              <a:defRPr/>
            </a:pPr>
            <a:r>
              <a:rPr lang="th-TH" sz="16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ซึ่งขึ้นอยู่กับลักษณะของงานวิจัย สามารถก่อให้เกิดผลกระทบเพียง 1 หรือ 2 ปรเภท ไม่จำเป็นต้องเกิดผลกระทบครบทั้ง 3 ประเภท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6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พิจารณาได้ทั้งผลกระทบทางตรงและทางอ้อม ที่เป็นเชิงบวกและเชิงลบ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BEEE89C-30B3-459E-9247-6EC42F0F5CF4}"/>
              </a:ext>
            </a:extLst>
          </p:cNvPr>
          <p:cNvSpPr/>
          <p:nvPr/>
        </p:nvSpPr>
        <p:spPr>
          <a:xfrm>
            <a:off x="1502197" y="6035719"/>
            <a:ext cx="10175698" cy="584775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lIns="91440" tIns="45720" rIns="91440" bIns="4572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6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กำหนดช่วงเวลาของงานวิจัยตั้งแต่เริ่มต้นจนถึงช่วงเวลาที่คาดว่าเกิดผลกระทบ (กรณี </a:t>
            </a:r>
            <a:r>
              <a:rPr lang="en-US" sz="16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Ex-ante) </a:t>
            </a:r>
            <a:r>
              <a:rPr lang="th-TH" sz="16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หรือ ถึงช่วงเวลาที่พิจารณาศึกษาผลกระทบที่เกิดขึ้นจริงหลังจากโครงการเสร็จสิ้น (</a:t>
            </a:r>
            <a:r>
              <a:rPr lang="en-US" sz="16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ex-post)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6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</a:t>
            </a:r>
            <a:endParaRPr lang="en-US" sz="1600" dirty="0">
              <a:solidFill>
                <a:srgbClr val="C0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7ECD6B1-C61B-4882-8E05-B1EF46001D2E}"/>
              </a:ext>
            </a:extLst>
          </p:cNvPr>
          <p:cNvSpPr/>
          <p:nvPr/>
        </p:nvSpPr>
        <p:spPr>
          <a:xfrm>
            <a:off x="7381674" y="1995660"/>
            <a:ext cx="1919467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rgbClr val="002060"/>
            </a:solidFill>
            <a:prstDash val="dash"/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th-TH" sz="14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การพิจารณาระดับความเปลี่ยนแปลง (</a:t>
            </a:r>
            <a:r>
              <a:rPr lang="en-US" sz="14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Change</a:t>
            </a:r>
            <a:r>
              <a:rPr lang="th-TH" sz="14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) สามารถพิจารณาการใช้ประโยชน์จากผลผลิตแยกตาม </a:t>
            </a:r>
            <a:r>
              <a:rPr lang="en-US" sz="14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user </a:t>
            </a:r>
            <a:r>
              <a:rPr lang="th-TH" sz="14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แต่ละประเภท</a:t>
            </a:r>
          </a:p>
        </p:txBody>
      </p:sp>
      <p:sp>
        <p:nvSpPr>
          <p:cNvPr id="3" name="ลูกศร: รูปห้าเหลี่ยม 2">
            <a:extLst>
              <a:ext uri="{FF2B5EF4-FFF2-40B4-BE49-F238E27FC236}">
                <a16:creationId xmlns:a16="http://schemas.microsoft.com/office/drawing/2014/main" id="{E5E4684C-8205-4D3A-B155-D39E0B9C0ABC}"/>
              </a:ext>
            </a:extLst>
          </p:cNvPr>
          <p:cNvSpPr/>
          <p:nvPr/>
        </p:nvSpPr>
        <p:spPr>
          <a:xfrm>
            <a:off x="127785" y="1003429"/>
            <a:ext cx="2268955" cy="710974"/>
          </a:xfrm>
          <a:prstGeom prst="homePlate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5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ปัจจัยนำเข้า (</a:t>
            </a:r>
            <a:r>
              <a:rPr lang="en-US" sz="25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Input</a:t>
            </a:r>
            <a:r>
              <a:rPr lang="th-TH" sz="25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)</a:t>
            </a:r>
          </a:p>
        </p:txBody>
      </p:sp>
      <p:sp>
        <p:nvSpPr>
          <p:cNvPr id="26" name="ลูกศร: รูปห้าเหลี่ยม 25">
            <a:extLst>
              <a:ext uri="{FF2B5EF4-FFF2-40B4-BE49-F238E27FC236}">
                <a16:creationId xmlns:a16="http://schemas.microsoft.com/office/drawing/2014/main" id="{68296DC0-980C-4BCF-A377-04749160E99D}"/>
              </a:ext>
            </a:extLst>
          </p:cNvPr>
          <p:cNvSpPr/>
          <p:nvPr/>
        </p:nvSpPr>
        <p:spPr>
          <a:xfrm>
            <a:off x="2810948" y="1003429"/>
            <a:ext cx="2268955" cy="750052"/>
          </a:xfrm>
          <a:prstGeom prst="homePlate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5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ผลผลิต (</a:t>
            </a:r>
            <a:r>
              <a:rPr lang="en-US" sz="25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Output</a:t>
            </a:r>
            <a:r>
              <a:rPr lang="th-TH" sz="25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)</a:t>
            </a:r>
          </a:p>
        </p:txBody>
      </p:sp>
      <p:sp>
        <p:nvSpPr>
          <p:cNvPr id="27" name="ลูกศร: รูปห้าเหลี่ยม 26">
            <a:extLst>
              <a:ext uri="{FF2B5EF4-FFF2-40B4-BE49-F238E27FC236}">
                <a16:creationId xmlns:a16="http://schemas.microsoft.com/office/drawing/2014/main" id="{4A7EB3F8-41B7-42A2-9637-85F5B6EA4B5A}"/>
              </a:ext>
            </a:extLst>
          </p:cNvPr>
          <p:cNvSpPr/>
          <p:nvPr/>
        </p:nvSpPr>
        <p:spPr>
          <a:xfrm>
            <a:off x="5345472" y="861229"/>
            <a:ext cx="4031420" cy="954107"/>
          </a:xfrm>
          <a:prstGeom prst="homePlate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5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ผลลัพธ์ (</a:t>
            </a:r>
            <a:r>
              <a:rPr lang="en-US" sz="25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Outcome</a:t>
            </a:r>
            <a:r>
              <a:rPr lang="th-TH" sz="25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)</a:t>
            </a:r>
          </a:p>
        </p:txBody>
      </p:sp>
      <p:sp>
        <p:nvSpPr>
          <p:cNvPr id="28" name="ลูกศร: รูปห้าเหลี่ยม 27">
            <a:extLst>
              <a:ext uri="{FF2B5EF4-FFF2-40B4-BE49-F238E27FC236}">
                <a16:creationId xmlns:a16="http://schemas.microsoft.com/office/drawing/2014/main" id="{987D8D8C-C841-4C4B-9C74-8FE1A3096245}"/>
              </a:ext>
            </a:extLst>
          </p:cNvPr>
          <p:cNvSpPr/>
          <p:nvPr/>
        </p:nvSpPr>
        <p:spPr>
          <a:xfrm>
            <a:off x="9743258" y="964351"/>
            <a:ext cx="2268955" cy="750052"/>
          </a:xfrm>
          <a:prstGeom prst="homePlate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5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ผลกระทบ (</a:t>
            </a:r>
            <a:r>
              <a:rPr lang="en-US" sz="25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Impact</a:t>
            </a:r>
            <a:r>
              <a:rPr lang="th-TH" sz="25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)</a:t>
            </a:r>
          </a:p>
        </p:txBody>
      </p:sp>
      <p:sp>
        <p:nvSpPr>
          <p:cNvPr id="29" name="Rectangle 24">
            <a:extLst>
              <a:ext uri="{FF2B5EF4-FFF2-40B4-BE49-F238E27FC236}">
                <a16:creationId xmlns:a16="http://schemas.microsoft.com/office/drawing/2014/main" id="{94A837FF-5495-47D5-A5C4-D399A67719E4}"/>
              </a:ext>
            </a:extLst>
          </p:cNvPr>
          <p:cNvSpPr/>
          <p:nvPr/>
        </p:nvSpPr>
        <p:spPr>
          <a:xfrm>
            <a:off x="2028497" y="6620883"/>
            <a:ext cx="8135006" cy="338554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lIns="91440" tIns="45720" rIns="91440" bIns="4572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6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ธงชัย สุวรรณ</a:t>
            </a:r>
            <a:r>
              <a:rPr lang="th-TH" sz="1600" dirty="0" err="1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สิช</a:t>
            </a:r>
            <a:r>
              <a:rPr lang="th-TH" sz="16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ณ</a:t>
            </a:r>
            <a:r>
              <a:rPr lang="th-TH" sz="1600" dirty="0" err="1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น์</a:t>
            </a:r>
            <a:r>
              <a:rPr lang="en-US" sz="16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16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แนวทางการขอสนับสนุนทุนวิจัย หน่วยบริหารจัดการทุนด้านการเพิ่มความสามารถในการแข่งขันของประเทศ (</a:t>
            </a:r>
            <a:r>
              <a:rPr lang="th-TH" sz="1600" dirty="0" err="1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บพ</a:t>
            </a:r>
            <a:r>
              <a:rPr lang="th-TH" sz="16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ข.)</a:t>
            </a:r>
            <a:endParaRPr lang="en-US" sz="1600" dirty="0">
              <a:solidFill>
                <a:srgbClr val="C0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4" name="ลูกศร: ลง 3">
            <a:extLst>
              <a:ext uri="{FF2B5EF4-FFF2-40B4-BE49-F238E27FC236}">
                <a16:creationId xmlns:a16="http://schemas.microsoft.com/office/drawing/2014/main" id="{B6AC5977-3B3F-4290-B648-FB9EDE6CF268}"/>
              </a:ext>
            </a:extLst>
          </p:cNvPr>
          <p:cNvSpPr/>
          <p:nvPr/>
        </p:nvSpPr>
        <p:spPr>
          <a:xfrm>
            <a:off x="1034123" y="3550040"/>
            <a:ext cx="182750" cy="209457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1" name="ลูกศร: ลง 30">
            <a:extLst>
              <a:ext uri="{FF2B5EF4-FFF2-40B4-BE49-F238E27FC236}">
                <a16:creationId xmlns:a16="http://schemas.microsoft.com/office/drawing/2014/main" id="{0E5CFBAE-7410-49B0-9B71-EA5FEED3D540}"/>
              </a:ext>
            </a:extLst>
          </p:cNvPr>
          <p:cNvSpPr/>
          <p:nvPr/>
        </p:nvSpPr>
        <p:spPr>
          <a:xfrm>
            <a:off x="6154432" y="3405897"/>
            <a:ext cx="182750" cy="209457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876242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</TotalTime>
  <Words>444</Words>
  <Application>Microsoft Office PowerPoint</Application>
  <PresentationFormat>แบบจอกว้าง</PresentationFormat>
  <Paragraphs>34</Paragraphs>
  <Slides>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4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6" baseType="lpstr">
      <vt:lpstr>TH Sarabun New</vt:lpstr>
      <vt:lpstr>Calibri</vt:lpstr>
      <vt:lpstr>Arial</vt:lpstr>
      <vt:lpstr>Calibri Light</vt:lpstr>
      <vt:lpstr>Office Theme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Suwanan Chatkaseamsakul</dc:creator>
  <cp:lastModifiedBy>USER</cp:lastModifiedBy>
  <cp:revision>45</cp:revision>
  <cp:lastPrinted>2022-02-15T03:51:04Z</cp:lastPrinted>
  <dcterms:created xsi:type="dcterms:W3CDTF">2019-04-17T09:27:43Z</dcterms:created>
  <dcterms:modified xsi:type="dcterms:W3CDTF">2024-08-28T09:57:14Z</dcterms:modified>
</cp:coreProperties>
</file>